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FB2E-6F85-9B13-5C7D-7A39FEB72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40C09-E439-A1B7-D2E1-38441869A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BE591-3B38-5FE1-5953-6E4C8F4E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D399E-CCEA-B577-9F7F-703365DE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9907A-710F-7DBE-73C3-F024FEF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6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0F77-366C-A3B7-0D35-33F3DCED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E077F-7DE5-EF2F-08D1-CB82348BA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D0FD-EEE4-6B9A-C69C-AAECF8E6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7CCA-CBE6-A9AC-6BD9-3126BBE7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B9CD-9613-BAEE-D8BE-A156EDEF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C3CAC-E6AE-DEF3-B70D-5E2C93D80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1AC45-B80D-CA46-9B13-76B69AEED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B402D-DC07-7B8A-F3FF-91E2EB2D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804F7-D0E9-9FB4-F829-88F8A436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F21A4-6410-D0EE-CFBB-5701036F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4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F288-543A-F427-6776-EC70F881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FB380-E08C-14F0-9A57-9E2CB73A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E2AE1-5D0E-42AE-E2F0-B1A53050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7403-4C6B-204E-27E7-500962BE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414D-AFC9-3F4B-9350-ACA12E85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47AF-8238-F2B0-7E6C-57FB1242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66DEC-D0A0-7DB9-1864-08AF39EA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28B5-BFD0-8B1E-8410-4CD9333B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577D-950D-F66F-8C8C-009CB655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B109-8676-88AD-ACA5-832267C3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8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BFFE-CAF2-228D-BF6E-187F4B82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1348F-0426-BF3D-BC8E-717509C3E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AFE98-6AD8-E9B4-392E-57EFF5A5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3F8BD-9060-A268-938C-1079E925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19F8E-3AAB-0BCA-236D-B11739CA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34C79-86DE-0679-84E2-43E25915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8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DEE7-DB09-F4F7-FD95-C1074E0E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EE133-6B8B-8852-F60C-90AF0C002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412C9-465F-B39D-6ACF-2CE22935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85AE9-548B-0987-BA3B-4FFEBD6A6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92DE2-91F7-1204-B35E-0C3CD5404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6F0A-274B-A1D3-1305-B99012B8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64547-E1E6-63BE-FF0D-AB0A6FE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DDB7E-CD0E-4AC5-03CE-73633F64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545C-121C-9C2D-E35E-BE49BE18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79C7B-925B-04EC-4335-E253E8A9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30032-81A6-111D-F693-D438319C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05747-C6BF-97A1-E745-3B2D5232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9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A35A0-A28B-A3B3-0CD6-A89386DB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F06B2-EAC6-53B0-BEB9-3B76A0CB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46B3-F2D5-4D49-CEC8-71DDF77F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F581-E51B-25CD-2BB9-E2205E91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9D78-2A20-ED58-A753-92273005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B0064-6BB6-B438-4B79-BDFA8B79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20C0E-8743-65EB-511A-5C48D23B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18A9-BE0D-9977-ED10-6AB9C5DB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4ECF0-4739-7928-5074-E6186A2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9DFD-9882-D19E-5983-C8C21E54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48161-9FE8-0122-D0EA-65B3A9A8F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3484D-A153-1E82-1A53-FEFB84FA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C023D-1788-AE76-B8D8-4BD31D08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3E97-155D-63B6-BDDA-D8B62352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3C12C-F880-0DFE-0F1C-DE3720B8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02CEB-619E-C25D-2370-903E861B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2924A-8D24-CCAB-ED38-BC1ABB10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8E591-4278-E9F2-2FA5-DBA8E245B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3CBBC-1645-4A83-BF17-99F5CFC61F9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D3986-5A7E-C43F-2386-E714439EC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30538-376B-D8A6-40E2-7107FFC1F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27E4-6146-4494-AC1F-0599B8BE9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7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Jeremy.cobbold@ouh.nhs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340A-85F3-BCDD-CF43-8AE0CA08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2141" y="2733989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GB" sz="7200" dirty="0"/>
              <a:t>Oxford Hepatology ATP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ED68D-E88A-831B-7B9F-57A8EF32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141" y="521366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sz="4000" dirty="0"/>
              <a:t>Paired</a:t>
            </a:r>
            <a:r>
              <a:rPr lang="en-GB" sz="3600" dirty="0"/>
              <a:t> with Cambridge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62280-9214-7216-963A-1C3B50AE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5" y="540439"/>
            <a:ext cx="4422817" cy="2913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DE1A-B3F6-EB86-2E64-EF42C0BD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8" y="540439"/>
            <a:ext cx="6286274" cy="21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5D5A-91B2-FE29-5073-277039BE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5C88-7223-2513-AA05-AA7EC5D47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 months at the John Radcliffe Hospital, Oxford</a:t>
            </a:r>
          </a:p>
          <a:p>
            <a:r>
              <a:rPr lang="en-GB" dirty="0"/>
              <a:t>3 months at Addenbrookes Hospital, Cambridge</a:t>
            </a:r>
          </a:p>
          <a:p>
            <a:endParaRPr lang="en-GB" dirty="0"/>
          </a:p>
          <a:p>
            <a:r>
              <a:rPr lang="en-GB" dirty="0"/>
              <a:t>Excellent general and sub-specialty clinical Hepatology experience</a:t>
            </a:r>
          </a:p>
          <a:p>
            <a:r>
              <a:rPr lang="en-GB" dirty="0"/>
              <a:t>Outstanding educational and academic opportunities</a:t>
            </a:r>
          </a:p>
          <a:p>
            <a:r>
              <a:rPr lang="en-GB" dirty="0"/>
              <a:t>Participation in out-of-hours Gastro/Hep on call rota (c. 1 in 8) (no GIM)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39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64EE-409D-C0D1-71FB-AF6FD7DA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Oxford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1AB7-DF86-3EFE-44FE-8B210AD9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Oxford Hepatology based at John Radcliffe Hospital with additional inpatient and outpatient Hepatology at the Horton Hospital in Banbury</a:t>
            </a:r>
          </a:p>
          <a:p>
            <a:r>
              <a:rPr lang="en-GB" dirty="0"/>
              <a:t>18 bed ward (shared with Gastro)</a:t>
            </a:r>
          </a:p>
          <a:p>
            <a:r>
              <a:rPr lang="en-GB" dirty="0"/>
              <a:t>Staffing includes 3 other regional registrars, 5 senior clinical fellows, 5 hepatology nurse specialists</a:t>
            </a:r>
          </a:p>
          <a:p>
            <a:r>
              <a:rPr lang="en-GB" dirty="0"/>
              <a:t>Hepatology Day Case Unit</a:t>
            </a:r>
          </a:p>
          <a:p>
            <a:r>
              <a:rPr lang="en-GB" dirty="0"/>
              <a:t>General and sub-specialty Hepatology clinics</a:t>
            </a:r>
          </a:p>
          <a:p>
            <a:pPr lvl="1"/>
            <a:r>
              <a:rPr lang="en-GB" dirty="0"/>
              <a:t>Metabolic (fatty liver)</a:t>
            </a:r>
          </a:p>
          <a:p>
            <a:pPr lvl="1"/>
            <a:r>
              <a:rPr lang="en-GB" dirty="0"/>
              <a:t>Viral Hepatitis</a:t>
            </a:r>
          </a:p>
          <a:p>
            <a:pPr lvl="1"/>
            <a:r>
              <a:rPr lang="en-GB" dirty="0"/>
              <a:t>HCC</a:t>
            </a:r>
          </a:p>
          <a:p>
            <a:pPr lvl="1"/>
            <a:r>
              <a:rPr lang="en-GB" dirty="0"/>
              <a:t>Autoimmune/PSC</a:t>
            </a:r>
          </a:p>
          <a:p>
            <a:pPr lvl="1"/>
            <a:r>
              <a:rPr lang="en-GB" dirty="0"/>
              <a:t>Advanced Liver (decompensated cirrhosis, pre-transplant)</a:t>
            </a:r>
          </a:p>
          <a:p>
            <a:pPr lvl="1"/>
            <a:r>
              <a:rPr lang="en-GB" dirty="0"/>
              <a:t>Post transplant</a:t>
            </a:r>
          </a:p>
          <a:p>
            <a:r>
              <a:rPr lang="en-GB" dirty="0"/>
              <a:t>Endoscopy including Hepatology lists with emphasis on portal hypertension</a:t>
            </a:r>
          </a:p>
          <a:p>
            <a:r>
              <a:rPr lang="en-GB" dirty="0"/>
              <a:t>Excellent links with interventional radiology, HPB surgery, oncology and Royal Free Hospital transplant unit</a:t>
            </a:r>
          </a:p>
        </p:txBody>
      </p:sp>
    </p:spTree>
    <p:extLst>
      <p:ext uri="{BB962C8B-B14F-4D97-AF65-F5344CB8AC3E}">
        <p14:creationId xmlns:p14="http://schemas.microsoft.com/office/powerpoint/2010/main" val="133262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4B99-2F46-B939-764C-FCE1DA5C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week plan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28CFE5-2F83-C3FA-7E99-1301692A9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49046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9051656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143264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31623375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3507630345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19933373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4820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Thur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0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Viral Hep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Consultant W/R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 Hep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Ward round/ referrals/ day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Journal club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Adv Liv or ward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9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Afternoon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Endoscopy/ward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Ward work/ day case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Hepatology/HPB XR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Ward work/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Department lunchtime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Registrar teaching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/>
                        <a:t>Histopath</a:t>
                      </a:r>
                      <a:r>
                        <a:rPr lang="en-GB" dirty="0"/>
                        <a:t>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Hot cases/ academic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Ward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71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85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F67B-F4B5-6C2D-1D34-89B249B9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Hepatology Consultants (subspecialty interests)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731B-527D-283E-2CB9-AC330A7BF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Dr Jeremy Cobbold (Clinical Lead, Metabolic Hepatology, Cirrhosis- pre/post transplant)</a:t>
            </a:r>
          </a:p>
          <a:p>
            <a:r>
              <a:rPr lang="en-GB" sz="2400" dirty="0"/>
              <a:t>Dr Jane Collier (HCC, Viral Hepatitis)</a:t>
            </a:r>
          </a:p>
          <a:p>
            <a:r>
              <a:rPr lang="en-GB" sz="2400" dirty="0"/>
              <a:t>Dr Emma Culver (Autoimmune, cholestatic liver diseases, IgG4-RD)</a:t>
            </a:r>
          </a:p>
          <a:p>
            <a:r>
              <a:rPr lang="en-GB" sz="2400" dirty="0"/>
              <a:t>Dr Tony Ellis (Horton Hospital- General Hepatology)</a:t>
            </a:r>
          </a:p>
          <a:p>
            <a:r>
              <a:rPr lang="en-GB" sz="2400" dirty="0"/>
              <a:t>Dr Francesca Saffioti (Biliary Disease, Cirrhosis)</a:t>
            </a:r>
          </a:p>
          <a:p>
            <a:endParaRPr lang="en-GB" sz="2400" dirty="0"/>
          </a:p>
          <a:p>
            <a:r>
              <a:rPr lang="en-GB" sz="2400" dirty="0"/>
              <a:t>Prof Ellie Barnes (Honorary Consultant- Viral Hepatitis, HCC)</a:t>
            </a:r>
          </a:p>
          <a:p>
            <a:r>
              <a:rPr lang="en-GB" sz="2400" dirty="0"/>
              <a:t>Dr Michael Pavlides (Honorary Consultant- Metabolic, Liver Imaging)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26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4E75-64DB-3007-64A7-52A327DA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Enquiries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8B5F-222F-0954-30B7-DF80CEE4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Contact Dr Jeremy Cobbold, Consultant Hepatologist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2"/>
              </a:rPr>
              <a:t>Jeremy.cobbold@ouh.nhs.uk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24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Oxford Hepatology ATP</vt:lpstr>
      <vt:lpstr>Overview</vt:lpstr>
      <vt:lpstr>Oxford </vt:lpstr>
      <vt:lpstr>Typical week plan</vt:lpstr>
      <vt:lpstr>Hepatology Consultants (subspecialty interests)</vt:lpstr>
      <vt:lpstr>Enquiries welcome</vt:lpstr>
    </vt:vector>
  </TitlesOfParts>
  <Company>Oxford University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Hepatology ATP</dc:title>
  <dc:creator>Cobbold, Jeremy (RTH) OUH</dc:creator>
  <cp:lastModifiedBy>Cobbold, Jeremy (RTH) OUH</cp:lastModifiedBy>
  <cp:revision>3</cp:revision>
  <dcterms:created xsi:type="dcterms:W3CDTF">2022-12-06T14:52:04Z</dcterms:created>
  <dcterms:modified xsi:type="dcterms:W3CDTF">2022-12-06T15:39:00Z</dcterms:modified>
</cp:coreProperties>
</file>